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  <p:sldMasterId id="2147483719" r:id="rId5"/>
    <p:sldMasterId id="2147483688" r:id="rId6"/>
    <p:sldMasterId id="2147483665" r:id="rId7"/>
    <p:sldMasterId id="2147483698" r:id="rId8"/>
    <p:sldMasterId id="2147483776" r:id="rId9"/>
  </p:sldMasterIdLst>
  <p:notesMasterIdLst>
    <p:notesMasterId r:id="rId31"/>
  </p:notesMasterIdLst>
  <p:sldIdLst>
    <p:sldId id="267" r:id="rId10"/>
    <p:sldId id="287" r:id="rId11"/>
    <p:sldId id="289" r:id="rId12"/>
    <p:sldId id="288" r:id="rId13"/>
    <p:sldId id="275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91" r:id="rId22"/>
    <p:sldId id="286" r:id="rId23"/>
    <p:sldId id="290" r:id="rId24"/>
    <p:sldId id="292" r:id="rId25"/>
    <p:sldId id="293" r:id="rId26"/>
    <p:sldId id="294" r:id="rId27"/>
    <p:sldId id="295" r:id="rId28"/>
    <p:sldId id="296" r:id="rId29"/>
    <p:sldId id="297" r:id="rId30"/>
  </p:sldIdLst>
  <p:sldSz cx="12192000" cy="6858000"/>
  <p:notesSz cx="6808788" cy="99409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8A94"/>
    <a:srgbClr val="E76727"/>
    <a:srgbClr val="6BC0DC"/>
    <a:srgbClr val="466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/>
  </p:normalViewPr>
  <p:slideViewPr>
    <p:cSldViewPr snapToGrid="0">
      <p:cViewPr varScale="1">
        <p:scale>
          <a:sx n="60" d="100"/>
          <a:sy n="60" d="100"/>
        </p:scale>
        <p:origin x="9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7A73C3-B856-4CCA-9801-7C9B2BCED3D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631D7C05-DA75-46DF-8054-C6CD746A2E61}">
      <dgm:prSet/>
      <dgm:spPr/>
      <dgm:t>
        <a:bodyPr/>
        <a:lstStyle/>
        <a:p>
          <a:r>
            <a:rPr lang="nb-NO" i="1" dirty="0"/>
            <a:t>Lede virksomheten i samsvar med lov, vedtekter og vedtak i generalforsamlingen. </a:t>
          </a:r>
        </a:p>
        <a:p>
          <a:r>
            <a:rPr lang="nb-NO" i="1" dirty="0"/>
            <a:t>Kan ta alle avgjørelser som ikke i lov eller vedtekter er lagt til andre organ. </a:t>
          </a:r>
          <a:endParaRPr lang="nb-NO" dirty="0"/>
        </a:p>
      </dgm:t>
    </dgm:pt>
    <dgm:pt modelId="{2F11E17B-982C-4DDF-8157-92885A722F44}" type="parTrans" cxnId="{2D960548-4528-40A5-8B1A-9F3D7249A3E9}">
      <dgm:prSet/>
      <dgm:spPr/>
      <dgm:t>
        <a:bodyPr/>
        <a:lstStyle/>
        <a:p>
          <a:endParaRPr lang="nb-NO"/>
        </a:p>
      </dgm:t>
    </dgm:pt>
    <dgm:pt modelId="{C4FADA92-2186-41AB-B207-7FE3976F72FD}" type="sibTrans" cxnId="{2D960548-4528-40A5-8B1A-9F3D7249A3E9}">
      <dgm:prSet/>
      <dgm:spPr/>
      <dgm:t>
        <a:bodyPr/>
        <a:lstStyle/>
        <a:p>
          <a:endParaRPr lang="nb-NO"/>
        </a:p>
      </dgm:t>
    </dgm:pt>
    <dgm:pt modelId="{C1A7DEF8-38EB-40AF-8A40-5E55997E65CD}" type="pres">
      <dgm:prSet presAssocID="{C67A73C3-B856-4CCA-9801-7C9B2BCED3D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B960915-94AD-41F8-88E4-83039F5625EC}" type="pres">
      <dgm:prSet presAssocID="{631D7C05-DA75-46DF-8054-C6CD746A2E61}" presName="root" presStyleCnt="0"/>
      <dgm:spPr/>
    </dgm:pt>
    <dgm:pt modelId="{E35DE82D-054A-46DD-80F8-AFCE93712CA5}" type="pres">
      <dgm:prSet presAssocID="{631D7C05-DA75-46DF-8054-C6CD746A2E61}" presName="rootComposite" presStyleCnt="0"/>
      <dgm:spPr/>
    </dgm:pt>
    <dgm:pt modelId="{53A4461F-7100-4D31-9572-C71675FCAD04}" type="pres">
      <dgm:prSet presAssocID="{631D7C05-DA75-46DF-8054-C6CD746A2E61}" presName="rootText" presStyleLbl="node1" presStyleIdx="0" presStyleCnt="1"/>
      <dgm:spPr/>
    </dgm:pt>
    <dgm:pt modelId="{61DC709F-46DD-4DE8-8BAB-82DCC3FA0391}" type="pres">
      <dgm:prSet presAssocID="{631D7C05-DA75-46DF-8054-C6CD746A2E61}" presName="rootConnector" presStyleLbl="node1" presStyleIdx="0" presStyleCnt="1"/>
      <dgm:spPr/>
    </dgm:pt>
    <dgm:pt modelId="{D9E0D754-2C07-407E-B151-B19148D0F950}" type="pres">
      <dgm:prSet presAssocID="{631D7C05-DA75-46DF-8054-C6CD746A2E61}" presName="childShape" presStyleCnt="0"/>
      <dgm:spPr/>
    </dgm:pt>
  </dgm:ptLst>
  <dgm:cxnLst>
    <dgm:cxn modelId="{AE0BF120-4F8F-4BD7-836E-AA87FEEF4FB4}" type="presOf" srcId="{631D7C05-DA75-46DF-8054-C6CD746A2E61}" destId="{61DC709F-46DD-4DE8-8BAB-82DCC3FA0391}" srcOrd="1" destOrd="0" presId="urn:microsoft.com/office/officeart/2005/8/layout/hierarchy3"/>
    <dgm:cxn modelId="{2D960548-4528-40A5-8B1A-9F3D7249A3E9}" srcId="{C67A73C3-B856-4CCA-9801-7C9B2BCED3D6}" destId="{631D7C05-DA75-46DF-8054-C6CD746A2E61}" srcOrd="0" destOrd="0" parTransId="{2F11E17B-982C-4DDF-8157-92885A722F44}" sibTransId="{C4FADA92-2186-41AB-B207-7FE3976F72FD}"/>
    <dgm:cxn modelId="{93C0D473-A902-40C0-B0F8-00F5477F99CA}" type="presOf" srcId="{C67A73C3-B856-4CCA-9801-7C9B2BCED3D6}" destId="{C1A7DEF8-38EB-40AF-8A40-5E55997E65CD}" srcOrd="0" destOrd="0" presId="urn:microsoft.com/office/officeart/2005/8/layout/hierarchy3"/>
    <dgm:cxn modelId="{024D80F1-AECB-41BC-B943-D2EB31591A85}" type="presOf" srcId="{631D7C05-DA75-46DF-8054-C6CD746A2E61}" destId="{53A4461F-7100-4D31-9572-C71675FCAD04}" srcOrd="0" destOrd="0" presId="urn:microsoft.com/office/officeart/2005/8/layout/hierarchy3"/>
    <dgm:cxn modelId="{2257EE02-DD09-4B69-B384-42207DE4AC3F}" type="presParOf" srcId="{C1A7DEF8-38EB-40AF-8A40-5E55997E65CD}" destId="{DB960915-94AD-41F8-88E4-83039F5625EC}" srcOrd="0" destOrd="0" presId="urn:microsoft.com/office/officeart/2005/8/layout/hierarchy3"/>
    <dgm:cxn modelId="{05723C09-1007-4CF9-9377-B2ED35A6734F}" type="presParOf" srcId="{DB960915-94AD-41F8-88E4-83039F5625EC}" destId="{E35DE82D-054A-46DD-80F8-AFCE93712CA5}" srcOrd="0" destOrd="0" presId="urn:microsoft.com/office/officeart/2005/8/layout/hierarchy3"/>
    <dgm:cxn modelId="{B3B207A4-C37D-4E54-B47A-1F4F72C2D67C}" type="presParOf" srcId="{E35DE82D-054A-46DD-80F8-AFCE93712CA5}" destId="{53A4461F-7100-4D31-9572-C71675FCAD04}" srcOrd="0" destOrd="0" presId="urn:microsoft.com/office/officeart/2005/8/layout/hierarchy3"/>
    <dgm:cxn modelId="{ECE69535-8051-47F9-9695-40AFC77C0DDB}" type="presParOf" srcId="{E35DE82D-054A-46DD-80F8-AFCE93712CA5}" destId="{61DC709F-46DD-4DE8-8BAB-82DCC3FA0391}" srcOrd="1" destOrd="0" presId="urn:microsoft.com/office/officeart/2005/8/layout/hierarchy3"/>
    <dgm:cxn modelId="{0E542DBD-E237-4AB4-8DEE-2F48FF14F22D}" type="presParOf" srcId="{DB960915-94AD-41F8-88E4-83039F5625EC}" destId="{D9E0D754-2C07-407E-B151-B19148D0F95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4461F-7100-4D31-9572-C71675FCAD04}">
      <dsp:nvSpPr>
        <dsp:cNvPr id="0" name=""/>
        <dsp:cNvSpPr/>
      </dsp:nvSpPr>
      <dsp:spPr>
        <a:xfrm>
          <a:off x="0" y="880269"/>
          <a:ext cx="5181600" cy="259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i="1" kern="1200" dirty="0"/>
            <a:t>Lede virksomheten i samsvar med lov, vedtekter og vedtak i generalforsamlingen.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i="1" kern="1200" dirty="0"/>
            <a:t>Kan ta alle avgjørelser som ikke i lov eller vedtekter er lagt til andre organ. </a:t>
          </a:r>
          <a:endParaRPr lang="nb-NO" sz="2600" kern="1200" dirty="0"/>
        </a:p>
      </dsp:txBody>
      <dsp:txXfrm>
        <a:off x="75882" y="956151"/>
        <a:ext cx="5029836" cy="2439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A014B-BFB3-46D5-A806-376FF60AA580}" type="datetimeFigureOut">
              <a:rPr lang="nb-NO" smtClean="0"/>
              <a:t>19.10.2023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970DA-C904-4EC1-8790-1902A76849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2345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F92271-9130-438A-8F0E-9AB463FB3552}" type="slidenum">
              <a:rPr lang="en-US"/>
              <a:pPr/>
              <a:t>1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8750" y="833438"/>
            <a:ext cx="7119938" cy="4005262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4566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F48B28-200F-4B31-95ED-D73D6730F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815FDC7-E15C-4FDD-A0F2-9D6AF02EE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986143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CD2E75-8E3E-47AF-B84D-370939DC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53498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9AD7855-45E6-4964-BE80-ABE90D14B8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12077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4C5F5A6-27A7-4209-B298-9F555F36C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8281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8183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F2859A-E5A1-4D79-9277-09B381CE6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55403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C0D1708-F980-4644-A253-CD0505D71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1398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4CA02DE-A454-4D30-B610-30CE608BB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233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30581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3A236B-B260-4B0F-A6C0-73476A163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6A2F0D6-7133-43F9-A2CA-7E0A6DDB9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710707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392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A73CBB-66A6-4A2C-8717-B2D77B9A9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3FAFEE3-241E-412D-A626-E09ACE537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257300"/>
            <a:ext cx="6172200" cy="4851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A5238BB-60E1-4043-98D2-2059FC0F0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2885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1318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63765C-8886-4F72-800D-79481A1C4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6DA84A9-5D5A-4AD5-8EFA-734922250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402249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AA41EA-D634-45F4-A80F-C75C5A9C4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7F01FEE-B895-4A6D-BDAC-61A0CDA20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44392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9ACCB2-A5CB-45C2-94F1-616E68E1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922CDE-4BCC-4630-B63D-3DE3534FC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>
              <a:defRPr>
                <a:solidFill>
                  <a:srgbClr val="E76727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73EE1B7-FA0C-4DE1-A376-868E4E062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2pPr>
              <a:defRPr>
                <a:solidFill>
                  <a:srgbClr val="E76727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161240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D6362E-3777-4BFD-A19F-64D0D44AD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C90DBD6-0772-45C6-8BE0-EDA589CE7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7672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0D60AC4-7A9E-4B3F-AE94-0925C9482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BA0DE57-1CFB-4090-881D-C9856B676B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7672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1F2E187-3C05-4F8A-BF54-0778720931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22203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690447-3340-490B-B541-7E0064F58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55697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080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309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00D411-D861-4769-B5FF-326279CCC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641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173659-8DBE-4EB6-9BA9-A2ED77CD4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09220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913C26C-DA92-490B-8D93-12E682BC0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5423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71312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CD2E75-8E3E-47AF-B84D-370939DC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53498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9AD7855-45E6-4964-BE80-ABE90D14B8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12077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4C5F5A6-27A7-4209-B298-9F555F36C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8281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5922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F2859A-E5A1-4D79-9277-09B381CE6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55403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C0D1708-F980-4644-A253-CD0505D71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1398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4CA02DE-A454-4D30-B610-30CE608BB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233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9907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 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519529" y="446112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DA24-3F10-6046-802D-AB8C40B93758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5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dex page light grey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570362" y="1082829"/>
            <a:ext cx="8253943" cy="4782393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t>Titteltekst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xfrm>
            <a:off x="10608503" y="6407007"/>
            <a:ext cx="973899" cy="2638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78681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63765C-8886-4F72-800D-79481A1C4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6DA84A9-5D5A-4AD5-8EFA-734922250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648640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AA41EA-D634-45F4-A80F-C75C5A9C4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7F01FEE-B895-4A6D-BDAC-61A0CDA20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8920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D6362E-3777-4BFD-A19F-64D0D44AD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C90DBD6-0772-45C6-8BE0-EDA589CE7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7672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0D60AC4-7A9E-4B3F-AE94-0925C9482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BA0DE57-1CFB-4090-881D-C9856B676B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7672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1F2E187-3C05-4F8A-BF54-0778720931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5753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54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660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5A73E38-7D7C-487E-A6DA-8ABE6FCC6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12E57B6-7330-4BE6-A1E6-2E4689ACD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37D3A7F-E0C7-47DB-9702-6A87346F875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241" y="383381"/>
            <a:ext cx="1862314" cy="644525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7294C38E-63AF-4D3B-9E74-DFC59C264C0C}"/>
              </a:ext>
            </a:extLst>
          </p:cNvPr>
          <p:cNvSpPr txBox="1"/>
          <p:nvPr userDrawn="1"/>
        </p:nvSpPr>
        <p:spPr>
          <a:xfrm>
            <a:off x="1171575" y="6241533"/>
            <a:ext cx="886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0">
                <a:solidFill>
                  <a:srgbClr val="6BC0DC"/>
                </a:solidFill>
              </a:rPr>
              <a:t>Endringsorientert | Kundefokusert | Troverdig | Engasjert</a:t>
            </a:r>
          </a:p>
        </p:txBody>
      </p:sp>
    </p:spTree>
    <p:extLst>
      <p:ext uri="{BB962C8B-B14F-4D97-AF65-F5344CB8AC3E}">
        <p14:creationId xmlns:p14="http://schemas.microsoft.com/office/powerpoint/2010/main" val="27419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5" r:id="rId2"/>
    <p:sldLayoutId id="2147483687" r:id="rId3"/>
    <p:sldLayoutId id="2147483796" r:id="rId4"/>
    <p:sldLayoutId id="214748379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547128F-9520-4D82-B29A-71A4B543E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E2456D8-E90B-4047-AB63-340E44DED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6445CA10-3BF6-4699-9C02-8C3D738F153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520" y="365125"/>
            <a:ext cx="1820880" cy="67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7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4" r:id="rId3"/>
    <p:sldLayoutId id="2147483726" r:id="rId4"/>
    <p:sldLayoutId id="214748372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6609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660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5A73E38-7D7C-487E-A6DA-8ABE6FCC6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12E57B6-7330-4BE6-A1E6-2E4689ACD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37D3A7F-E0C7-47DB-9702-6A87346F87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191" y="383381"/>
            <a:ext cx="1862314" cy="64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0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BC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1270AEF-29B7-4156-8549-2AEDDC948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F6C5330-8318-4C92-969E-7718C7AAF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53871B4-A59E-49CF-83E0-66A8EC84A8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99" y="431801"/>
            <a:ext cx="1809749" cy="621298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31E2943A-2EAD-49B2-9D0F-185A8C9E7C93}"/>
              </a:ext>
            </a:extLst>
          </p:cNvPr>
          <p:cNvSpPr txBox="1"/>
          <p:nvPr userDrawn="1"/>
        </p:nvSpPr>
        <p:spPr>
          <a:xfrm>
            <a:off x="1171575" y="6241533"/>
            <a:ext cx="886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0">
                <a:solidFill>
                  <a:schemeClr val="bg1"/>
                </a:solidFill>
              </a:rPr>
              <a:t>Endringsorientert | Kundefokusert | Troverdig | Engasjert</a:t>
            </a:r>
          </a:p>
        </p:txBody>
      </p:sp>
    </p:spTree>
    <p:extLst>
      <p:ext uri="{BB962C8B-B14F-4D97-AF65-F5344CB8AC3E}">
        <p14:creationId xmlns:p14="http://schemas.microsoft.com/office/powerpoint/2010/main" val="337688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BC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1270AEF-29B7-4156-8549-2AEDDC948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F6C5330-8318-4C92-969E-7718C7AAF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53871B4-A59E-49CF-83E0-66A8EC84A8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047" y="431801"/>
            <a:ext cx="1877402" cy="64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4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547128F-9520-4D82-B29A-71A4B543E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E2456D8-E90B-4047-AB63-340E44DED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6445CA10-3BF6-4699-9C02-8C3D738F153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095" y="365125"/>
            <a:ext cx="1820880" cy="675243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6A5188DE-1379-45A7-B014-F161290FF227}"/>
              </a:ext>
            </a:extLst>
          </p:cNvPr>
          <p:cNvSpPr txBox="1"/>
          <p:nvPr userDrawn="1"/>
        </p:nvSpPr>
        <p:spPr>
          <a:xfrm>
            <a:off x="1345746" y="6308209"/>
            <a:ext cx="886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0">
                <a:solidFill>
                  <a:srgbClr val="6BC0DC"/>
                </a:solidFill>
              </a:rPr>
              <a:t>Endringsorientert | Kundefokusert | Troverdig | Engasjert</a:t>
            </a:r>
          </a:p>
        </p:txBody>
      </p:sp>
    </p:spTree>
    <p:extLst>
      <p:ext uri="{BB962C8B-B14F-4D97-AF65-F5344CB8AC3E}">
        <p14:creationId xmlns:p14="http://schemas.microsoft.com/office/powerpoint/2010/main" val="132856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6609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PRAKTISK STYREARBEID</a:t>
            </a:r>
          </a:p>
        </p:txBody>
      </p:sp>
      <p:sp>
        <p:nvSpPr>
          <p:cNvPr id="16391" name="Rectangle 1031"/>
          <p:cNvSpPr>
            <a:spLocks noGrp="1" noChangeArrowheads="1"/>
          </p:cNvSpPr>
          <p:nvPr>
            <p:ph idx="1"/>
          </p:nvPr>
        </p:nvSpPr>
        <p:spPr>
          <a:xfrm>
            <a:off x="635000" y="2296633"/>
            <a:ext cx="4053958" cy="2955852"/>
          </a:xfrm>
        </p:spPr>
        <p:txBody>
          <a:bodyPr>
            <a:normAutofit fontScale="77500" lnSpcReduction="20000"/>
          </a:bodyPr>
          <a:lstStyle/>
          <a:p>
            <a:pPr algn="ctr">
              <a:buFontTx/>
              <a:buNone/>
            </a:pPr>
            <a:r>
              <a:rPr lang="en-US" sz="1800" b="1" dirty="0">
                <a:solidFill>
                  <a:srgbClr val="000000"/>
                </a:solidFill>
              </a:rPr>
              <a:t>	</a:t>
            </a:r>
          </a:p>
          <a:p>
            <a:pPr algn="ctr">
              <a:buFontTx/>
              <a:buNone/>
            </a:pPr>
            <a:r>
              <a:rPr lang="en-US" sz="3000" b="1" dirty="0">
                <a:solidFill>
                  <a:srgbClr val="9B8A94"/>
                </a:solidFill>
              </a:rPr>
              <a:t>Inger-Lise Oen Hellesund Sæle</a:t>
            </a:r>
          </a:p>
          <a:p>
            <a:pPr algn="ctr">
              <a:buFontTx/>
              <a:buNone/>
            </a:pPr>
            <a:r>
              <a:rPr lang="en-US" sz="3000" b="1" dirty="0">
                <a:solidFill>
                  <a:srgbClr val="9B8A94"/>
                </a:solidFill>
              </a:rPr>
              <a:t>Rådgiver/Jurist</a:t>
            </a:r>
          </a:p>
          <a:p>
            <a:pPr algn="ctr">
              <a:buFontTx/>
              <a:buNone/>
            </a:pPr>
            <a:endParaRPr lang="en-US" sz="3000" b="1" dirty="0">
              <a:solidFill>
                <a:srgbClr val="9B8A94"/>
              </a:solidFill>
            </a:endParaRPr>
          </a:p>
          <a:p>
            <a:pPr algn="ctr">
              <a:buFontTx/>
              <a:buNone/>
            </a:pPr>
            <a:r>
              <a:rPr lang="en-US" sz="3000" b="1" dirty="0">
                <a:solidFill>
                  <a:srgbClr val="9B8A94"/>
                </a:solidFill>
              </a:rPr>
              <a:t>Marie Louise Urdal Iden</a:t>
            </a:r>
          </a:p>
          <a:p>
            <a:pPr algn="ctr">
              <a:buFontTx/>
              <a:buNone/>
            </a:pPr>
            <a:r>
              <a:rPr lang="en-US" sz="3000" b="1" dirty="0">
                <a:solidFill>
                  <a:srgbClr val="9B8A94"/>
                </a:solidFill>
              </a:rPr>
              <a:t>Rådgiver/Jurist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		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</a:rPr>
              <a:t>				</a:t>
            </a:r>
          </a:p>
          <a:p>
            <a:endParaRPr lang="en-US" sz="1800" dirty="0"/>
          </a:p>
        </p:txBody>
      </p:sp>
      <p:pic>
        <p:nvPicPr>
          <p:cNvPr id="3" name="Bilde 2" descr="Personer som sitter på blå stoler">
            <a:extLst>
              <a:ext uri="{FF2B5EF4-FFF2-40B4-BE49-F238E27FC236}">
                <a16:creationId xmlns:a16="http://schemas.microsoft.com/office/drawing/2014/main" id="{9EA11DA2-AFD9-6F00-E3B2-BA140BD9D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980" y="1976648"/>
            <a:ext cx="5549689" cy="37001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11C6A5-6DBC-2AAA-D900-450B33DB7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Andre begrensninger?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6BD770A-117A-9823-F05C-8A225BAA9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b-NO" altLang="nb-NO" dirty="0"/>
              <a:t>Vedtektene kan ha noen begrensninger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altLang="nb-NO" dirty="0"/>
              <a:t>Myndighet til å vedta og endre vedtektene er lagt til generalforsamlingen/årsmøte</a:t>
            </a:r>
          </a:p>
          <a:p>
            <a:pPr eaLnBrk="1" hangingPunct="1"/>
            <a:r>
              <a:rPr lang="nb-NO" altLang="nb-NO" dirty="0"/>
              <a:t>Generalforsamlings- /årsmøtevedtak</a:t>
            </a:r>
          </a:p>
          <a:p>
            <a:pPr eaLnBrk="1" hangingPunct="1"/>
            <a:r>
              <a:rPr lang="nb-NO" altLang="nb-NO" dirty="0"/>
              <a:t>Styrets tidligere praksis - likebehandlingsprinsippet</a:t>
            </a:r>
          </a:p>
          <a:p>
            <a:pPr eaLnBrk="1" hangingPunct="1"/>
            <a:r>
              <a:rPr lang="nb-NO" altLang="nb-NO" dirty="0"/>
              <a:t>Vedtekter og generalforsamlingsvedtak som er i strid med lov</a:t>
            </a:r>
          </a:p>
          <a:p>
            <a:pPr eaLnBrk="1" hangingPunct="1"/>
            <a:r>
              <a:rPr lang="nb-NO" altLang="nb-NO" dirty="0"/>
              <a:t>Pålegg fra revisor</a:t>
            </a:r>
          </a:p>
          <a:p>
            <a:pPr eaLnBrk="1" hangingPunct="1"/>
            <a:r>
              <a:rPr lang="nb-NO" altLang="nb-NO" dirty="0"/>
              <a:t>Arbeidsgiverfunksjon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350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42E474-0B0C-518D-A0EB-18AF6FEEF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nb-NO" sz="3200"/>
              <a:t>Hva om styret handler utover sitt myndighetsområde?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2B982ED-73AD-D972-7C46-207FF8B0AB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pPr eaLnBrk="1" hangingPunct="1">
              <a:defRPr/>
            </a:pPr>
            <a:endParaRPr lang="nb-NO" altLang="nb-NO" sz="2000" dirty="0"/>
          </a:p>
          <a:p>
            <a:pPr eaLnBrk="1" hangingPunct="1">
              <a:defRPr/>
            </a:pPr>
            <a:r>
              <a:rPr lang="nb-NO" altLang="nb-NO" sz="2400" dirty="0"/>
              <a:t>Vedtaket vil være ugyldig</a:t>
            </a:r>
          </a:p>
          <a:p>
            <a:pPr lvl="2" eaLnBrk="1" hangingPunct="1">
              <a:buFont typeface="Courier New" panose="02070309020205020404" pitchFamily="49" charset="0"/>
              <a:buChar char="o"/>
              <a:defRPr/>
            </a:pPr>
            <a:r>
              <a:rPr lang="nb-NO" altLang="nb-NO" dirty="0"/>
              <a:t>Inngåtte avtaler med tredjemann</a:t>
            </a:r>
          </a:p>
          <a:p>
            <a:pPr marL="1041400" lvl="2" indent="0" eaLnBrk="1" hangingPunct="1">
              <a:buFont typeface="Arial" panose="020B0604020202020204" pitchFamily="34" charset="0"/>
              <a:buNone/>
              <a:defRPr/>
            </a:pPr>
            <a:endParaRPr lang="nb-NO" altLang="nb-NO" dirty="0"/>
          </a:p>
          <a:p>
            <a:pPr eaLnBrk="1" hangingPunct="1">
              <a:defRPr/>
            </a:pPr>
            <a:r>
              <a:rPr lang="nb-NO" altLang="nb-NO" sz="2400" dirty="0"/>
              <a:t>Generalforsamlingens/årsmøtets omgjøringsmyndighet</a:t>
            </a:r>
          </a:p>
          <a:p>
            <a:pPr lvl="2" eaLnBrk="1" hangingPunct="1">
              <a:buFont typeface="Courier New" panose="02070309020205020404" pitchFamily="49" charset="0"/>
              <a:buChar char="o"/>
              <a:defRPr/>
            </a:pPr>
            <a:r>
              <a:rPr lang="nb-NO" altLang="nb-NO" dirty="0"/>
              <a:t>Gjelder også der styret har handlet innenfor sitt myndighetsområde</a:t>
            </a:r>
          </a:p>
          <a:p>
            <a:endParaRPr lang="nb-NO" sz="2000" dirty="0"/>
          </a:p>
        </p:txBody>
      </p:sp>
      <p:pic>
        <p:nvPicPr>
          <p:cNvPr id="1028" name="Picture 4" descr="Gulvpiktogram for &quot;Stopp&quot;">
            <a:extLst>
              <a:ext uri="{FF2B5EF4-FFF2-40B4-BE49-F238E27FC236}">
                <a16:creationId xmlns:a16="http://schemas.microsoft.com/office/drawing/2014/main" id="{99C1C4A2-3046-E980-946C-07E439147C2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288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63A232-61FF-19D3-0F22-2BB1C536E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Styreansvaret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FF978C-95B9-0BE2-F405-94CE4D2825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nb-NO" altLang="nb-NO" dirty="0"/>
              <a:t>Brl. Kap. 12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nb-NO" altLang="nb-NO" dirty="0">
                <a:solidFill>
                  <a:schemeClr val="tx1"/>
                </a:solidFill>
              </a:rPr>
              <a:t>Erstatning og/eller straffeansvar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nb-NO" altLang="nb-NO" dirty="0">
                <a:solidFill>
                  <a:schemeClr val="tx1"/>
                </a:solidFill>
              </a:rPr>
              <a:t>Kontroll fra revisor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nb-NO" altLang="nb-NO" dirty="0">
                <a:solidFill>
                  <a:schemeClr val="tx1"/>
                </a:solidFill>
              </a:rPr>
              <a:t>Mistillit med påfølgende nyvalg eller fjerning</a:t>
            </a:r>
          </a:p>
          <a:p>
            <a:pPr lvl="1" eaLnBrk="1" hangingPunct="1"/>
            <a:endParaRPr lang="nb-NO" altLang="nb-NO" dirty="0"/>
          </a:p>
          <a:p>
            <a:pPr eaLnBrk="1" hangingPunct="1"/>
            <a:r>
              <a:rPr lang="nb-NO" altLang="nb-NO" dirty="0"/>
              <a:t>Aksjeloven kap. 17 og 19</a:t>
            </a:r>
          </a:p>
          <a:p>
            <a:pPr marL="0" indent="0" eaLnBrk="1" hangingPunct="1">
              <a:buNone/>
            </a:pPr>
            <a:endParaRPr lang="nb-NO" altLang="nb-NO" dirty="0"/>
          </a:p>
          <a:p>
            <a:pPr eaLnBrk="1" hangingPunct="1"/>
            <a:r>
              <a:rPr lang="nb-NO" altLang="nb-NO" dirty="0"/>
              <a:t>Eierseksjonsloven </a:t>
            </a:r>
            <a:r>
              <a:rPr lang="nb-NO" altLang="nb-NO" dirty="0" err="1"/>
              <a:t>kap</a:t>
            </a:r>
            <a:r>
              <a:rPr lang="nb-NO" altLang="nb-NO" dirty="0"/>
              <a:t> VII (§ 60 3. og 4. ledd)</a:t>
            </a:r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E27AD75-13B0-C438-44B8-C5C42AAB5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2065" y="1690687"/>
            <a:ext cx="4369982" cy="4351337"/>
          </a:xfrm>
        </p:spPr>
        <p:txBody>
          <a:bodyPr/>
          <a:lstStyle/>
          <a:p>
            <a:r>
              <a:rPr lang="nb-NO" dirty="0"/>
              <a:t>Skyldkrav</a:t>
            </a:r>
          </a:p>
          <a:p>
            <a:endParaRPr lang="nb-NO" dirty="0"/>
          </a:p>
          <a:p>
            <a:r>
              <a:rPr lang="nb-NO" dirty="0"/>
              <a:t>Styreansvarsforsikring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Picture 2" descr="Ansvar - Filosofi i skolen">
            <a:extLst>
              <a:ext uri="{FF2B5EF4-FFF2-40B4-BE49-F238E27FC236}">
                <a16:creationId xmlns:a16="http://schemas.microsoft.com/office/drawing/2014/main" id="{69F19E01-F03B-8A17-975C-DC1A1342B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118" y="3429000"/>
            <a:ext cx="3776850" cy="208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799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3D7AB5-E85D-6A4D-20F1-8D2EDCDEA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Klagesaker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BD8A484-1DAA-0FA0-15D5-5BE82BAF6C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b-NO" altLang="nb-NO" sz="3200" dirty="0"/>
              <a:t>Typiske klagesaker:</a:t>
            </a:r>
            <a:r>
              <a:rPr lang="nb-NO" altLang="nb-NO" dirty="0"/>
              <a:t>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nb-NO" altLang="nb-NO" sz="2800" dirty="0">
                <a:solidFill>
                  <a:schemeClr val="tx1"/>
                </a:solidFill>
              </a:rPr>
              <a:t>Husbråk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nb-NO" altLang="nb-NO" sz="2800" dirty="0">
                <a:solidFill>
                  <a:schemeClr val="tx1"/>
                </a:solidFill>
              </a:rPr>
              <a:t>Dyrehold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nb-NO" altLang="nb-NO" sz="2800" dirty="0">
                <a:solidFill>
                  <a:schemeClr val="tx1"/>
                </a:solidFill>
              </a:rPr>
              <a:t>Feilparkering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nb-NO" altLang="nb-NO" sz="2800" dirty="0">
                <a:solidFill>
                  <a:schemeClr val="tx1"/>
                </a:solidFill>
              </a:rPr>
              <a:t>Truende oppførsel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nb-NO" altLang="nb-NO" sz="2800" dirty="0">
                <a:solidFill>
                  <a:schemeClr val="tx1"/>
                </a:solidFill>
              </a:rPr>
              <a:t>Manglende oppfyllelse av vedlikeholdsplikt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nb-NO" altLang="nb-NO" sz="2800" dirty="0">
                <a:solidFill>
                  <a:schemeClr val="tx1"/>
                </a:solidFill>
              </a:rPr>
              <a:t>Ulovlige byggverk m.m.</a:t>
            </a:r>
          </a:p>
          <a:p>
            <a:endParaRPr lang="nb-NO" dirty="0"/>
          </a:p>
        </p:txBody>
      </p:sp>
      <p:pic>
        <p:nvPicPr>
          <p:cNvPr id="8" name="Plassholder for innhold 7" descr="Katter som lager halehjerte">
            <a:extLst>
              <a:ext uri="{FF2B5EF4-FFF2-40B4-BE49-F238E27FC236}">
                <a16:creationId xmlns:a16="http://schemas.microsoft.com/office/drawing/2014/main" id="{76CECEE9-41D4-07C7-59C7-5B9001E227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979"/>
            <a:ext cx="5181600" cy="388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12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32377A-027E-699E-1287-9BF399AC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Prinsipper ved klagesaksbehandling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F48A97-D379-5D70-0B01-A16007D2A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nb-NO" dirty="0"/>
              <a:t>Lite lovregulert </a:t>
            </a:r>
          </a:p>
          <a:p>
            <a:pPr lvl="1">
              <a:defRPr/>
            </a:pPr>
            <a:r>
              <a:rPr lang="nb-NO" dirty="0"/>
              <a:t>Inhabilitet – </a:t>
            </a:r>
            <a:r>
              <a:rPr lang="nb-NO" dirty="0" err="1"/>
              <a:t>brl</a:t>
            </a:r>
            <a:r>
              <a:rPr lang="nb-NO" dirty="0"/>
              <a:t>. § 8 -14, esl. § 59</a:t>
            </a:r>
          </a:p>
          <a:p>
            <a:pPr lvl="1">
              <a:defRPr/>
            </a:pPr>
            <a:r>
              <a:rPr lang="nb-NO" dirty="0"/>
              <a:t>Myndighetsmisbruk – </a:t>
            </a:r>
            <a:r>
              <a:rPr lang="nb-NO" dirty="0" err="1"/>
              <a:t>brl</a:t>
            </a:r>
            <a:r>
              <a:rPr lang="nb-NO" dirty="0"/>
              <a:t>. § 8 -15 </a:t>
            </a:r>
          </a:p>
          <a:p>
            <a:pPr lvl="1">
              <a:defRPr/>
            </a:pPr>
            <a:r>
              <a:rPr lang="nb-NO" dirty="0"/>
              <a:t>Forbud mot diskriminering </a:t>
            </a:r>
            <a:r>
              <a:rPr lang="nb-NO" dirty="0" err="1"/>
              <a:t>brl</a:t>
            </a:r>
            <a:r>
              <a:rPr lang="nb-NO" dirty="0"/>
              <a:t>. § 1-5 </a:t>
            </a:r>
          </a:p>
          <a:p>
            <a:pPr lvl="1">
              <a:defRPr/>
            </a:pPr>
            <a:r>
              <a:rPr lang="nb-NO" dirty="0"/>
              <a:t>Taushetsplikt </a:t>
            </a:r>
            <a:r>
              <a:rPr lang="nb-NO" dirty="0" err="1"/>
              <a:t>brl</a:t>
            </a:r>
            <a:r>
              <a:rPr lang="nb-NO" dirty="0"/>
              <a:t>. § 13 - 1</a:t>
            </a:r>
          </a:p>
          <a:p>
            <a:pPr lvl="1">
              <a:defRPr/>
            </a:pPr>
            <a:r>
              <a:rPr lang="nb-NO" dirty="0"/>
              <a:t>Likhetsprinsipp: like saker behandles likt </a:t>
            </a:r>
          </a:p>
          <a:p>
            <a:pPr lvl="1">
              <a:defRPr/>
            </a:pPr>
            <a:r>
              <a:rPr lang="nb-NO" dirty="0"/>
              <a:t>Kontradiksjonsprinsipp: innklagede skal ha rett til å uttale seg </a:t>
            </a:r>
          </a:p>
          <a:p>
            <a:pPr lvl="1">
              <a:defRPr/>
            </a:pPr>
            <a:r>
              <a:rPr lang="nb-NO" dirty="0"/>
              <a:t>Alvorlige saker – grundigere saksbehandling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799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C4A67AA6-7D89-A966-E9BB-9B998EF3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Behandling av klagen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6BBFF68-03E7-1BFF-7ADB-ED6536051C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b-NO" altLang="nb-NO" dirty="0"/>
              <a:t>Selve klagebehandlingen i styret: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nb-NO" altLang="nb-NO" dirty="0">
                <a:solidFill>
                  <a:schemeClr val="tx1"/>
                </a:solidFill>
              </a:rPr>
              <a:t> klage kommer inn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nb-NO" altLang="nb-NO" dirty="0">
                <a:solidFill>
                  <a:schemeClr val="tx1"/>
                </a:solidFill>
              </a:rPr>
              <a:t> Brev til klager om at styret har mottatt klagen og vil behandle den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nb-NO" altLang="nb-NO" dirty="0">
                <a:solidFill>
                  <a:schemeClr val="tx1"/>
                </a:solidFill>
              </a:rPr>
              <a:t> Brev til den det klages på. Be om uttalelse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nb-NO" altLang="nb-NO" dirty="0">
                <a:solidFill>
                  <a:schemeClr val="tx1"/>
                </a:solidFill>
              </a:rPr>
              <a:t>Styrebehandling av klagen – vedtak, ev. reaksjon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nb-NO" altLang="nb-NO" dirty="0">
                <a:solidFill>
                  <a:schemeClr val="tx1"/>
                </a:solidFill>
              </a:rPr>
              <a:t>Tilbakemelding til klager/innklagede </a:t>
            </a:r>
          </a:p>
          <a:p>
            <a:endParaRPr lang="nb-NO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7BBBF9B-962C-5C22-A9DF-6760C49D41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 altLang="nb-NO" dirty="0"/>
              <a:t>Klagens form og innhold (fra klager):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altLang="nb-NO" dirty="0">
                <a:solidFill>
                  <a:schemeClr val="tx1"/>
                </a:solidFill>
              </a:rPr>
              <a:t>Bør være skriftlig, men det er ikke et absolutt krav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altLang="nb-NO" dirty="0">
                <a:solidFill>
                  <a:schemeClr val="tx1"/>
                </a:solidFill>
              </a:rPr>
              <a:t>Styret bør skrive ned klagen i et notat/be om skriftlig klage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altLang="nb-NO" dirty="0">
                <a:solidFill>
                  <a:schemeClr val="tx1"/>
                </a:solidFill>
              </a:rPr>
              <a:t>Må være klart hvem/hva det klages på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altLang="nb-NO" dirty="0">
                <a:solidFill>
                  <a:schemeClr val="tx1"/>
                </a:solidFill>
              </a:rPr>
              <a:t>Styret kan be om at klager supplerer/klargjør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2049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C5FB08DC-4C10-9A7F-004B-90EC71076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Klage/advarsel til påklagde fra styret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3E880FC-2058-F8C5-843A-7F25AFDAD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b-NO" altLang="nb-NO" dirty="0"/>
              <a:t>Påklagde må gjøres kjent med hva klagen går ut på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b-NO" altLang="nb-NO" dirty="0"/>
              <a:t>Har klager bedt om å være anonym?</a:t>
            </a:r>
          </a:p>
          <a:p>
            <a:pPr marL="914400" lvl="2" indent="0">
              <a:buNone/>
            </a:pPr>
            <a:endParaRPr lang="nb-NO" altLang="nb-NO" dirty="0"/>
          </a:p>
          <a:p>
            <a:pPr lvl="1"/>
            <a:r>
              <a:rPr lang="nb-NO" altLang="nb-NO" dirty="0"/>
              <a:t>Hvilke regler som anses overtrådt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b-NO" altLang="nb-NO" dirty="0"/>
              <a:t>Vis til aktuell bestemmelse i husordensregler/vedtekter eller lov</a:t>
            </a:r>
          </a:p>
          <a:p>
            <a:pPr marL="457200" lvl="1" indent="0">
              <a:buNone/>
            </a:pPr>
            <a:endParaRPr lang="nb-NO" altLang="nb-NO" dirty="0"/>
          </a:p>
          <a:p>
            <a:pPr lvl="1"/>
            <a:r>
              <a:rPr lang="nb-NO" altLang="nb-NO" dirty="0"/>
              <a:t>Informere om at styret vil behandle saken</a:t>
            </a:r>
          </a:p>
          <a:p>
            <a:pPr lvl="1"/>
            <a:endParaRPr lang="nb-NO" altLang="nb-NO" dirty="0"/>
          </a:p>
          <a:p>
            <a:pPr lvl="1"/>
            <a:r>
              <a:rPr lang="nb-NO" altLang="nb-NO" dirty="0"/>
              <a:t>Gi en frist på at innklagede kan uttale seg</a:t>
            </a:r>
          </a:p>
          <a:p>
            <a:pPr marL="457200" lvl="1" indent="0">
              <a:buNone/>
            </a:pPr>
            <a:endParaRPr lang="nb-NO" altLang="nb-NO" dirty="0"/>
          </a:p>
          <a:p>
            <a:pPr lvl="1"/>
            <a:r>
              <a:rPr lang="nb-NO" altLang="nb-NO" dirty="0"/>
              <a:t>Eventuelle sanksjoner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6652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4218F9-52D1-8297-1064-B19EBED51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Sanksjoner ved mislighold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51D844-DB12-9711-2126-3D76D92933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nb-NO" altLang="nb-NO" dirty="0"/>
              <a:t>Salgspålegg, jf. </a:t>
            </a:r>
            <a:r>
              <a:rPr lang="nb-NO" altLang="nb-NO" dirty="0" err="1"/>
              <a:t>brl</a:t>
            </a:r>
            <a:r>
              <a:rPr lang="nb-NO" altLang="nb-NO" dirty="0"/>
              <a:t>. § 5-22, esl. § 38: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altLang="nb-NO" dirty="0">
                <a:solidFill>
                  <a:schemeClr val="tx1"/>
                </a:solidFill>
              </a:rPr>
              <a:t>Vilkår: </a:t>
            </a:r>
            <a:r>
              <a:rPr lang="nb-NO" altLang="nb-NO" b="1" i="1" dirty="0">
                <a:solidFill>
                  <a:schemeClr val="tx1"/>
                </a:solidFill>
              </a:rPr>
              <a:t>vesentlig mislighold </a:t>
            </a:r>
            <a:r>
              <a:rPr lang="nb-NO" altLang="nb-NO" dirty="0">
                <a:solidFill>
                  <a:schemeClr val="tx1"/>
                </a:solidFill>
              </a:rPr>
              <a:t>tross skriftlig advarsel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nb-NO" altLang="nb-NO" dirty="0">
              <a:solidFill>
                <a:schemeClr val="tx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altLang="nb-NO" dirty="0">
                <a:solidFill>
                  <a:schemeClr val="tx1"/>
                </a:solidFill>
              </a:rPr>
              <a:t>Form og innholdskrav til advarsel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nb-NO" altLang="nb-NO" dirty="0">
              <a:solidFill>
                <a:schemeClr val="tx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altLang="nb-NO" dirty="0">
                <a:solidFill>
                  <a:schemeClr val="tx1"/>
                </a:solidFill>
              </a:rPr>
              <a:t>Pålegg om å selge andelen innen en gitt frist (3 </a:t>
            </a:r>
            <a:r>
              <a:rPr lang="nb-NO" altLang="nb-NO" dirty="0" err="1">
                <a:solidFill>
                  <a:schemeClr val="tx1"/>
                </a:solidFill>
              </a:rPr>
              <a:t>mnd</a:t>
            </a:r>
            <a:r>
              <a:rPr lang="nb-NO" altLang="nb-NO" dirty="0">
                <a:solidFill>
                  <a:schemeClr val="tx1"/>
                </a:solidFill>
              </a:rPr>
              <a:t> </a:t>
            </a:r>
            <a:r>
              <a:rPr lang="nb-NO" altLang="nb-NO" dirty="0" err="1">
                <a:solidFill>
                  <a:schemeClr val="tx1"/>
                </a:solidFill>
              </a:rPr>
              <a:t>brl</a:t>
            </a:r>
            <a:r>
              <a:rPr lang="nb-NO" altLang="nb-NO" dirty="0">
                <a:solidFill>
                  <a:schemeClr val="tx1"/>
                </a:solidFill>
              </a:rPr>
              <a:t>. 6 </a:t>
            </a:r>
            <a:r>
              <a:rPr lang="nb-NO" altLang="nb-NO" dirty="0" err="1">
                <a:solidFill>
                  <a:schemeClr val="tx1"/>
                </a:solidFill>
              </a:rPr>
              <a:t>mnd</a:t>
            </a:r>
            <a:r>
              <a:rPr lang="nb-NO" altLang="nb-NO" dirty="0">
                <a:solidFill>
                  <a:schemeClr val="tx1"/>
                </a:solidFill>
              </a:rPr>
              <a:t> esl.)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nb-NO" altLang="nb-NO" dirty="0">
              <a:solidFill>
                <a:schemeClr val="tx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altLang="nb-NO" dirty="0">
                <a:solidFill>
                  <a:schemeClr val="tx1"/>
                </a:solidFill>
              </a:rPr>
              <a:t>Eventuelt etterfølgende begjæring om tvangssalg for tingretten</a:t>
            </a:r>
          </a:p>
          <a:p>
            <a:endParaRPr lang="nb-NO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6439660-C6A1-FB56-4938-03B7FD05FA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nb-NO" altLang="nb-NO" dirty="0"/>
              <a:t>Tvangsfravikelse, jf. </a:t>
            </a:r>
            <a:r>
              <a:rPr lang="nb-NO" altLang="nb-NO" dirty="0" err="1"/>
              <a:t>brl</a:t>
            </a:r>
            <a:r>
              <a:rPr lang="nb-NO" altLang="nb-NO" dirty="0"/>
              <a:t>. § 5-23, esl. § 39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altLang="nb-NO" dirty="0">
                <a:solidFill>
                  <a:schemeClr val="tx1"/>
                </a:solidFill>
              </a:rPr>
              <a:t>Behov for umiddelbare løsninger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altLang="nb-NO" dirty="0">
                <a:solidFill>
                  <a:schemeClr val="tx1"/>
                </a:solidFill>
              </a:rPr>
              <a:t>Brukes i de mer alvorlige tilfeller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altLang="nb-NO" dirty="0">
                <a:solidFill>
                  <a:schemeClr val="tx1"/>
                </a:solidFill>
              </a:rPr>
              <a:t>Vilkår: </a:t>
            </a:r>
            <a:r>
              <a:rPr lang="nb-NO" altLang="nb-NO" b="1" i="1" dirty="0">
                <a:solidFill>
                  <a:schemeClr val="tx1"/>
                </a:solidFill>
              </a:rPr>
              <a:t>fare for ødeleggelse </a:t>
            </a:r>
            <a:r>
              <a:rPr lang="nb-NO" altLang="nb-NO" dirty="0">
                <a:solidFill>
                  <a:schemeClr val="tx1"/>
                </a:solidFill>
              </a:rPr>
              <a:t>eller </a:t>
            </a:r>
            <a:r>
              <a:rPr lang="nb-NO" altLang="nb-NO" b="1" i="1" dirty="0">
                <a:solidFill>
                  <a:schemeClr val="tx1"/>
                </a:solidFill>
              </a:rPr>
              <a:t>vesentlig forringelse av eiendommen</a:t>
            </a:r>
            <a:r>
              <a:rPr lang="nb-NO" altLang="nb-NO" b="1" dirty="0">
                <a:solidFill>
                  <a:schemeClr val="tx1"/>
                </a:solidFill>
              </a:rPr>
              <a:t> eller </a:t>
            </a:r>
            <a:r>
              <a:rPr lang="nb-NO" altLang="nb-NO" b="1" i="1" dirty="0">
                <a:solidFill>
                  <a:schemeClr val="tx1"/>
                </a:solidFill>
              </a:rPr>
              <a:t>alvorlig plage eller sjenanse </a:t>
            </a:r>
            <a:r>
              <a:rPr lang="nb-NO" altLang="nb-NO" dirty="0">
                <a:solidFill>
                  <a:schemeClr val="tx1"/>
                </a:solidFill>
              </a:rPr>
              <a:t>for andre brukere av eiendommen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altLang="nb-NO" dirty="0">
                <a:solidFill>
                  <a:schemeClr val="tx1"/>
                </a:solidFill>
              </a:rPr>
              <a:t>Begjæring fremsettes for tingretten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altLang="nb-NO" dirty="0">
                <a:solidFill>
                  <a:schemeClr val="tx1"/>
                </a:solidFill>
              </a:rPr>
              <a:t>Midlertidig forføyning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4715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3D73E7-609A-0C0B-B51D-049B254AA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Styrets kommunikasjon med beboere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82953EB-3F7C-27CB-7F04-CDB1023EE7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Oppslag</a:t>
            </a:r>
          </a:p>
          <a:p>
            <a:r>
              <a:rPr lang="nb-NO" dirty="0"/>
              <a:t>Hjemmeside</a:t>
            </a:r>
          </a:p>
          <a:p>
            <a:r>
              <a:rPr lang="nb-NO" dirty="0"/>
              <a:t>Brev/e-post</a:t>
            </a:r>
          </a:p>
          <a:p>
            <a:r>
              <a:rPr lang="nb-NO" dirty="0"/>
              <a:t>Styreportalen</a:t>
            </a:r>
          </a:p>
          <a:p>
            <a:pPr marL="0" indent="0">
              <a:buNone/>
            </a:pPr>
            <a:r>
              <a:rPr lang="nb-NO" dirty="0"/>
              <a:t>	</a:t>
            </a:r>
          </a:p>
          <a:p>
            <a:pPr marL="0" indent="0">
              <a:buNone/>
            </a:pPr>
            <a:r>
              <a:rPr lang="nb-NO" dirty="0"/>
              <a:t>God og jevnlig kommunikasjon minimerer kildene til konflikt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B0F0AE2C-28E3-1FC0-238B-2997A537A1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95660" y="1819765"/>
            <a:ext cx="3330623" cy="2773500"/>
          </a:xfrm>
        </p:spPr>
      </p:pic>
    </p:spTree>
    <p:extLst>
      <p:ext uri="{BB962C8B-B14F-4D97-AF65-F5344CB8AC3E}">
        <p14:creationId xmlns:p14="http://schemas.microsoft.com/office/powerpoint/2010/main" val="2814542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2E5E22-D9E1-54EF-D606-C3C274C8C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Styreportalen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1EF047D4-C8C2-B6A4-8780-56CEA7E134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3647" y="1825625"/>
            <a:ext cx="1903710" cy="4351338"/>
          </a:xfrm>
        </p:spPr>
      </p:pic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DB2D78ED-1463-00F4-8B7C-C3B2C2D488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149010" y="1274298"/>
            <a:ext cx="5181600" cy="1251260"/>
          </a:xfr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B6EECCD-BB36-27D7-A05E-98E6A5F56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759" y="2667836"/>
            <a:ext cx="2798473" cy="3589465"/>
          </a:xfrm>
          <a:custGeom>
            <a:avLst/>
            <a:gdLst>
              <a:gd name="connsiteX0" fmla="*/ 0 w 2798473"/>
              <a:gd name="connsiteY0" fmla="*/ 0 h 3589465"/>
              <a:gd name="connsiteX1" fmla="*/ 2798473 w 2798473"/>
              <a:gd name="connsiteY1" fmla="*/ 0 h 3589465"/>
              <a:gd name="connsiteX2" fmla="*/ 2798473 w 2798473"/>
              <a:gd name="connsiteY2" fmla="*/ 3589465 h 3589465"/>
              <a:gd name="connsiteX3" fmla="*/ 0 w 2798473"/>
              <a:gd name="connsiteY3" fmla="*/ 3589465 h 3589465"/>
              <a:gd name="connsiteX4" fmla="*/ 0 w 2798473"/>
              <a:gd name="connsiteY4" fmla="*/ 0 h 358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473" h="3589465" fill="none" extrusionOk="0">
                <a:moveTo>
                  <a:pt x="0" y="0"/>
                </a:moveTo>
                <a:cubicBezTo>
                  <a:pt x="917651" y="-33775"/>
                  <a:pt x="1473621" y="138873"/>
                  <a:pt x="2798473" y="0"/>
                </a:cubicBezTo>
                <a:cubicBezTo>
                  <a:pt x="2724702" y="621853"/>
                  <a:pt x="2642590" y="3135464"/>
                  <a:pt x="2798473" y="3589465"/>
                </a:cubicBezTo>
                <a:cubicBezTo>
                  <a:pt x="1578303" y="3452135"/>
                  <a:pt x="560576" y="3451609"/>
                  <a:pt x="0" y="3589465"/>
                </a:cubicBezTo>
                <a:cubicBezTo>
                  <a:pt x="152408" y="1961941"/>
                  <a:pt x="73868" y="401692"/>
                  <a:pt x="0" y="0"/>
                </a:cubicBezTo>
                <a:close/>
              </a:path>
              <a:path w="2798473" h="3589465" stroke="0" extrusionOk="0">
                <a:moveTo>
                  <a:pt x="0" y="0"/>
                </a:moveTo>
                <a:cubicBezTo>
                  <a:pt x="1186030" y="-101487"/>
                  <a:pt x="2479344" y="-162162"/>
                  <a:pt x="2798473" y="0"/>
                </a:cubicBezTo>
                <a:cubicBezTo>
                  <a:pt x="2859186" y="1418683"/>
                  <a:pt x="2737401" y="2985962"/>
                  <a:pt x="2798473" y="3589465"/>
                </a:cubicBezTo>
                <a:cubicBezTo>
                  <a:pt x="1504785" y="3639530"/>
                  <a:pt x="1101486" y="3431016"/>
                  <a:pt x="0" y="3589465"/>
                </a:cubicBezTo>
                <a:cubicBezTo>
                  <a:pt x="-24452" y="2064598"/>
                  <a:pt x="-67663" y="1460744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418650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DA6027-0C25-DADE-07B1-D5964B273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Styrevervet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90E3D07-2FF8-A431-DDD7-DD669E6EA4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Hvem kan velges?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altLang="nb-NO" dirty="0">
                <a:solidFill>
                  <a:schemeClr val="tx1"/>
                </a:solidFill>
              </a:rPr>
              <a:t>etter lov?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altLang="nb-NO" dirty="0">
                <a:solidFill>
                  <a:schemeClr val="tx1"/>
                </a:solidFill>
              </a:rPr>
              <a:t>etter vedtektene?	</a:t>
            </a:r>
            <a:endParaRPr lang="nb-NO" altLang="nb-NO" sz="2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nb-NO" altLang="nb-NO" dirty="0"/>
              <a:t>Hvor mange medlemmer?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nb-NO" altLang="nb-NO" dirty="0">
                <a:solidFill>
                  <a:schemeClr val="tx1"/>
                </a:solidFill>
              </a:rPr>
              <a:t>Brl. § 8-1: min. 3 medlemmer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nb-NO" altLang="nb-NO" dirty="0">
                <a:solidFill>
                  <a:schemeClr val="tx1"/>
                </a:solidFill>
              </a:rPr>
              <a:t>Esl. § 54: 3 medlemmer hvis ikke vedtektene sier annet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nb-NO" altLang="nb-NO" dirty="0" err="1">
                <a:solidFill>
                  <a:schemeClr val="tx1"/>
                </a:solidFill>
              </a:rPr>
              <a:t>Asl</a:t>
            </a:r>
            <a:r>
              <a:rPr lang="nb-NO" altLang="nb-NO" dirty="0">
                <a:solidFill>
                  <a:schemeClr val="tx1"/>
                </a:solidFill>
              </a:rPr>
              <a:t>. § 6-1: ett eller flere medlemmer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2BBDFC12-23B7-03DE-57BE-7A5F7C784B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 dirty="0"/>
              <a:t>Hvor lenge varer vervet?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dirty="0">
                <a:solidFill>
                  <a:schemeClr val="tx1"/>
                </a:solidFill>
              </a:rPr>
              <a:t>Leder og medlem – 2 år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dirty="0">
                <a:solidFill>
                  <a:schemeClr val="tx1"/>
                </a:solidFill>
              </a:rPr>
              <a:t>Vara – 1 år</a:t>
            </a:r>
          </a:p>
          <a:p>
            <a:pPr marL="457200" lvl="1" indent="0">
              <a:buNone/>
            </a:pPr>
            <a:endParaRPr lang="nb-NO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b-NO" sz="2800" dirty="0">
                <a:latin typeface="+mn-lt"/>
              </a:rPr>
              <a:t>Fratreden</a:t>
            </a:r>
          </a:p>
          <a:p>
            <a:pPr marL="1028700" lvl="1" indent="-342900">
              <a:buFont typeface="Courier New" panose="02070309020205020404" pitchFamily="49" charset="0"/>
              <a:buChar char="o"/>
              <a:defRPr/>
            </a:pPr>
            <a:r>
              <a:rPr lang="nb-NO" dirty="0">
                <a:solidFill>
                  <a:schemeClr val="tx1"/>
                </a:solidFill>
                <a:latin typeface="+mn-lt"/>
              </a:rPr>
              <a:t>Ved særlig grunn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b-NO" sz="2800" dirty="0">
                <a:latin typeface="+mn-lt"/>
              </a:rPr>
              <a:t>Avsetting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nb-NO" dirty="0">
                <a:solidFill>
                  <a:schemeClr val="tx1"/>
                </a:solidFill>
                <a:latin typeface="+mn-lt"/>
              </a:rPr>
              <a:t>den som velger styret kan også avsette styret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nb-NO" dirty="0">
                <a:solidFill>
                  <a:schemeClr val="tx1"/>
                </a:solidFill>
                <a:latin typeface="+mn-lt"/>
              </a:rPr>
              <a:t> vanlig flertallskrav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7350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9045375F-7FC0-35D7-6C94-127A7839E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480" y="1258891"/>
            <a:ext cx="10196321" cy="434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47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A17759-D665-5DA8-032A-91FB44B2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Takk for oss </a:t>
            </a:r>
            <a:r>
              <a:rPr lang="nb-NO" dirty="0">
                <a:sym typeface="Wingdings" panose="05000000000000000000" pitchFamily="2" charset="2"/>
              </a:rPr>
              <a:t></a:t>
            </a:r>
            <a:endParaRPr lang="nb-NO" dirty="0"/>
          </a:p>
        </p:txBody>
      </p:sp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B5FA908D-18EA-17C5-B891-EEE45C319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725" y="1690688"/>
            <a:ext cx="3448549" cy="406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753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1BAEA6-9A77-50E0-5D08-65C0EA1B6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Organisering av styrearbeidet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DECB03D-0F4A-0C94-5B69-9E2AB6FB52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Fordel oppgavene mellom medlemmene:</a:t>
            </a:r>
          </a:p>
          <a:p>
            <a:pPr marL="0" indent="0">
              <a:buNone/>
            </a:pPr>
            <a:endParaRPr lang="nb-NO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nb-NO" dirty="0">
                <a:solidFill>
                  <a:schemeClr val="tx1"/>
                </a:solidFill>
              </a:rPr>
              <a:t>Nestleder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dirty="0">
                <a:solidFill>
                  <a:schemeClr val="tx1"/>
                </a:solidFill>
              </a:rPr>
              <a:t>Økonomihåndtering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dirty="0">
                <a:solidFill>
                  <a:schemeClr val="tx1"/>
                </a:solidFill>
              </a:rPr>
              <a:t>Dugnad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dirty="0">
                <a:solidFill>
                  <a:schemeClr val="tx1"/>
                </a:solidFill>
              </a:rPr>
              <a:t>Sekretær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dirty="0">
                <a:solidFill>
                  <a:schemeClr val="tx1"/>
                </a:solidFill>
              </a:rPr>
              <a:t>Annet?</a:t>
            </a:r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536AC91-1CC1-3B47-5F15-CC108C2F5C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Hvilke saker skal behandles når?</a:t>
            </a:r>
          </a:p>
          <a:p>
            <a:r>
              <a:rPr lang="nb-NO" dirty="0"/>
              <a:t>Faste saker</a:t>
            </a:r>
          </a:p>
          <a:p>
            <a:r>
              <a:rPr lang="nb-NO" dirty="0" err="1"/>
              <a:t>Årshjul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7" name="Bilde 6" descr="Kalenderdatoer">
            <a:extLst>
              <a:ext uri="{FF2B5EF4-FFF2-40B4-BE49-F238E27FC236}">
                <a16:creationId xmlns:a16="http://schemas.microsoft.com/office/drawing/2014/main" id="{9E096083-3186-C6CD-036B-8E36A37C6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658" y="3615800"/>
            <a:ext cx="3842683" cy="256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3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A78A01-13E6-30F3-46A1-5BF502652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Styremøtet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7827B86-227B-E8B1-1E1C-238999B1C4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sz="2600" dirty="0"/>
              <a:t>Avholdes så ofte som nødvendig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2200" dirty="0">
                <a:solidFill>
                  <a:schemeClr val="tx1"/>
                </a:solidFill>
              </a:rPr>
              <a:t>Styremedlemmer og forretningsfører kan kreve at det blir avholdt møte</a:t>
            </a:r>
          </a:p>
          <a:p>
            <a:pPr marL="0" indent="0">
              <a:buNone/>
            </a:pPr>
            <a:endParaRPr lang="nb-NO" sz="2600" dirty="0"/>
          </a:p>
          <a:p>
            <a:r>
              <a:rPr lang="nb-NO" sz="2600" dirty="0"/>
              <a:t>Innkalling bør være skriftlig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2200" dirty="0">
                <a:solidFill>
                  <a:schemeClr val="tx1"/>
                </a:solidFill>
              </a:rPr>
              <a:t>Beskrivelse av hva saken gjelder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2200" dirty="0">
                <a:solidFill>
                  <a:schemeClr val="tx1"/>
                </a:solidFill>
              </a:rPr>
              <a:t>Vedlegg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2200" dirty="0">
                <a:solidFill>
                  <a:schemeClr val="tx1"/>
                </a:solidFill>
              </a:rPr>
              <a:t>Faste saker</a:t>
            </a:r>
            <a:endParaRPr lang="nb-NO" sz="2600" dirty="0"/>
          </a:p>
          <a:p>
            <a:r>
              <a:rPr lang="nb-NO" sz="2600" dirty="0"/>
              <a:t>Protokoll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2200" dirty="0">
                <a:solidFill>
                  <a:schemeClr val="tx1"/>
                </a:solidFill>
              </a:rPr>
              <a:t>Nummerering av saker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2200" dirty="0">
                <a:solidFill>
                  <a:schemeClr val="tx1"/>
                </a:solidFill>
              </a:rPr>
              <a:t>Protokolltilførsler?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2200" dirty="0">
                <a:solidFill>
                  <a:schemeClr val="tx1"/>
                </a:solidFill>
              </a:rPr>
              <a:t>Godkjenning og undertegning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2200" dirty="0">
                <a:solidFill>
                  <a:schemeClr val="tx1"/>
                </a:solidFill>
              </a:rPr>
              <a:t>Oppbevaring</a:t>
            </a:r>
          </a:p>
          <a:p>
            <a:endParaRPr lang="nb-NO" sz="2600" dirty="0"/>
          </a:p>
          <a:p>
            <a:endParaRPr lang="nb-NO" sz="3400" dirty="0"/>
          </a:p>
          <a:p>
            <a:endParaRPr lang="nb-NO" sz="2400" dirty="0"/>
          </a:p>
          <a:p>
            <a:endParaRPr lang="nb-NO" dirty="0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BC2714CE-D4DB-5D15-2128-663D2A8B23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nb-NO" altLang="nb-NO" dirty="0"/>
              <a:t>Styreleder er møteleder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nb-NO" altLang="nb-NO" dirty="0">
                <a:solidFill>
                  <a:schemeClr val="tx1"/>
                </a:solidFill>
              </a:rPr>
              <a:t>Er ikke styreleder tilstede skal styret velge møteleder om det ikke er valgt nestleder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b-NO" altLang="nb-NO" dirty="0"/>
              <a:t>Vedtak i styret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nb-NO" altLang="nb-NO" dirty="0">
                <a:solidFill>
                  <a:schemeClr val="tx1"/>
                </a:solidFill>
              </a:rPr>
              <a:t>Vedtaksfør når mer enn halvparten av styremedlemmene er tilstede</a:t>
            </a:r>
          </a:p>
          <a:p>
            <a:pPr>
              <a:defRPr/>
            </a:pPr>
            <a:r>
              <a:rPr lang="nb-NO" altLang="nb-NO" sz="2800" dirty="0"/>
              <a:t>Mer enn halvparten av de avgitte stemmer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nb-NO" altLang="nb-NO" dirty="0">
                <a:solidFill>
                  <a:schemeClr val="tx1"/>
                </a:solidFill>
              </a:rPr>
              <a:t>ved stemmelikhet det møteleder har stemt for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nb-NO" altLang="nb-NO" dirty="0">
                <a:solidFill>
                  <a:schemeClr val="tx1"/>
                </a:solidFill>
              </a:rPr>
              <a:t>vedtak som innebærer en endring må alltid ha oppslutning fra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nb-NO" altLang="nb-NO" dirty="0">
                <a:solidFill>
                  <a:schemeClr val="tx1"/>
                </a:solidFill>
              </a:rPr>
              <a:t>minst 1/3 av alle styremedlemmene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6783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0F10E2-57DB-6882-81FA-61CB9E6BA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Behandling av saker i styremøtet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D41CAF2-B840-4149-7137-33E8AD874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b-NO" altLang="nb-NO" dirty="0"/>
              <a:t>Orienteringssaker/vedtakssaker</a:t>
            </a:r>
          </a:p>
          <a:p>
            <a:pPr marL="0" indent="0" eaLnBrk="1" hangingPunct="1">
              <a:buNone/>
            </a:pPr>
            <a:endParaRPr lang="nb-NO" altLang="nb-NO" dirty="0"/>
          </a:p>
          <a:p>
            <a:pPr eaLnBrk="1" hangingPunct="1"/>
            <a:r>
              <a:rPr lang="nb-NO" altLang="nb-NO" dirty="0"/>
              <a:t>Er noen av styremedlemmene inhabile?</a:t>
            </a:r>
          </a:p>
          <a:p>
            <a:pPr eaLnBrk="1" hangingPunct="1"/>
            <a:endParaRPr lang="nb-NO" altLang="nb-NO" dirty="0"/>
          </a:p>
          <a:p>
            <a:pPr eaLnBrk="1" hangingPunct="1"/>
            <a:r>
              <a:rPr lang="nb-NO" altLang="nb-NO" dirty="0"/>
              <a:t>Er styret vedtaksfør?</a:t>
            </a:r>
          </a:p>
          <a:p>
            <a:pPr eaLnBrk="1" hangingPunct="1"/>
            <a:endParaRPr lang="nb-NO" altLang="nb-NO" dirty="0"/>
          </a:p>
          <a:p>
            <a:pPr eaLnBrk="1" hangingPunct="1"/>
            <a:r>
              <a:rPr lang="nb-NO" altLang="nb-NO" dirty="0"/>
              <a:t>Taushetsplikt</a:t>
            </a:r>
            <a:endParaRPr lang="en-GB" altLang="nb-NO" dirty="0"/>
          </a:p>
          <a:p>
            <a:endParaRPr lang="nb-NO" dirty="0"/>
          </a:p>
        </p:txBody>
      </p:sp>
      <p:pic>
        <p:nvPicPr>
          <p:cNvPr id="5" name="Bilde 4" descr="Gavel hviler på blokk">
            <a:extLst>
              <a:ext uri="{FF2B5EF4-FFF2-40B4-BE49-F238E27FC236}">
                <a16:creationId xmlns:a16="http://schemas.microsoft.com/office/drawing/2014/main" id="{B98B24A3-3ECA-FB8E-ABB3-89080A29C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284" y="2977116"/>
            <a:ext cx="4578202" cy="305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62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8028F328-B9F4-02EF-0F73-22FC0447C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Inhabilitet jf. </a:t>
            </a:r>
            <a:r>
              <a:rPr lang="nb-NO" dirty="0" err="1"/>
              <a:t>brl</a:t>
            </a:r>
            <a:r>
              <a:rPr lang="nb-NO" dirty="0"/>
              <a:t>. §§ 8-14 og 8-15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99EBB9CB-6A17-1EDA-F1C1-95B82CF96F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nb-NO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nb-NO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</a:t>
            </a:r>
            <a:r>
              <a:rPr lang="nb-NO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Eit</a:t>
            </a:r>
            <a:r>
              <a:rPr lang="nb-NO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styremedlem må ikkje </a:t>
            </a:r>
            <a:r>
              <a:rPr lang="nb-NO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vere</a:t>
            </a:r>
            <a:r>
              <a:rPr lang="nb-NO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med i behandlinga eller avgjerda av </a:t>
            </a:r>
            <a:r>
              <a:rPr lang="nb-NO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noko</a:t>
            </a:r>
            <a:r>
              <a:rPr lang="nb-NO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spørsmål som </a:t>
            </a:r>
            <a:r>
              <a:rPr lang="nb-NO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medlemmen</a:t>
            </a:r>
            <a:r>
              <a:rPr lang="nb-NO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sjølv</a:t>
            </a:r>
            <a:r>
              <a:rPr lang="nb-NO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eller </a:t>
            </a:r>
            <a:r>
              <a:rPr lang="nb-NO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nærståande</a:t>
            </a:r>
            <a:r>
              <a:rPr lang="nb-NO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har ei klar </a:t>
            </a:r>
            <a:r>
              <a:rPr lang="nb-NO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personleg</a:t>
            </a:r>
            <a:r>
              <a:rPr lang="nb-NO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eller økonomisk særinteresse i. Det same gjeld for </a:t>
            </a:r>
            <a:r>
              <a:rPr lang="nb-NO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forretningsføraren</a:t>
            </a:r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»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4CBDA30-2C6F-BAE5-DD4F-49EC29C196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Fremtredende særinteresse</a:t>
            </a:r>
          </a:p>
          <a:p>
            <a:pPr lvl="1"/>
            <a:r>
              <a:rPr lang="nb-NO" dirty="0">
                <a:solidFill>
                  <a:schemeClr val="tx1"/>
                </a:solidFill>
              </a:rPr>
              <a:t>Ikke uttale seg</a:t>
            </a:r>
          </a:p>
          <a:p>
            <a:pPr lvl="1"/>
            <a:r>
              <a:rPr lang="nb-NO" dirty="0">
                <a:solidFill>
                  <a:schemeClr val="tx1"/>
                </a:solidFill>
              </a:rPr>
              <a:t>Ikke delta i avstemmingen</a:t>
            </a:r>
          </a:p>
          <a:p>
            <a:pPr lvl="1"/>
            <a:r>
              <a:rPr lang="nb-NO" dirty="0">
                <a:solidFill>
                  <a:schemeClr val="tx1"/>
                </a:solidFill>
              </a:rPr>
              <a:t>Bør fratre under behandlingen av saken, dvs. ikke være til stede.</a:t>
            </a:r>
            <a:endParaRPr lang="nb-NO" dirty="0"/>
          </a:p>
          <a:p>
            <a:r>
              <a:rPr lang="nb-NO" dirty="0"/>
              <a:t>Vesentlig</a:t>
            </a:r>
          </a:p>
          <a:p>
            <a:pPr lvl="1"/>
            <a:r>
              <a:rPr lang="nb-NO" dirty="0">
                <a:solidFill>
                  <a:schemeClr val="tx1"/>
                </a:solidFill>
              </a:rPr>
              <a:t>Sterkere enn andres interesser</a:t>
            </a:r>
          </a:p>
          <a:p>
            <a:r>
              <a:rPr lang="nb-NO" dirty="0" err="1">
                <a:solidFill>
                  <a:schemeClr val="tx1"/>
                </a:solidFill>
              </a:rPr>
              <a:t>Asl</a:t>
            </a:r>
            <a:r>
              <a:rPr lang="nb-NO" dirty="0">
                <a:solidFill>
                  <a:schemeClr val="tx1"/>
                </a:solidFill>
              </a:rPr>
              <a:t>. § 6-27 har likelydende bestemmelse</a:t>
            </a:r>
          </a:p>
        </p:txBody>
      </p:sp>
    </p:spTree>
    <p:extLst>
      <p:ext uri="{BB962C8B-B14F-4D97-AF65-F5344CB8AC3E}">
        <p14:creationId xmlns:p14="http://schemas.microsoft.com/office/powerpoint/2010/main" val="3398262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C10233-BF50-0358-6FF4-8794ACDC9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Taushetsplikt, jf. </a:t>
            </a:r>
            <a:r>
              <a:rPr lang="nb-NO" dirty="0" err="1"/>
              <a:t>brl</a:t>
            </a:r>
            <a:r>
              <a:rPr lang="nb-NO" dirty="0"/>
              <a:t>. § 13-1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626AA4D-DA8F-488F-96F9-40CA45E2E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Kunnskap i egenskap av å være styremedlem 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		Gjelder også etter at man har fratrådt vervet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Aksjeloven og eierseksjonsloven har ikke egne bestemmelser om taushetsplikt.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7" name="Pil: høyre 6">
            <a:extLst>
              <a:ext uri="{FF2B5EF4-FFF2-40B4-BE49-F238E27FC236}">
                <a16:creationId xmlns:a16="http://schemas.microsoft.com/office/drawing/2014/main" id="{788EB328-DDF4-1781-704F-01D477190E5A}"/>
              </a:ext>
            </a:extLst>
          </p:cNvPr>
          <p:cNvSpPr/>
          <p:nvPr/>
        </p:nvSpPr>
        <p:spPr>
          <a:xfrm>
            <a:off x="1463040" y="28407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8585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E532C0-6FDB-2CC6-9BAF-D9B2C6FA3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Styrets kompetanse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BBA6529-7548-AF3A-FAAF-B3EE1582B2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nb-NO" dirty="0"/>
              <a:t>Borettslagsloven §§ 8-8 og 8-9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nb-NO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nb-NO" dirty="0"/>
              <a:t>Eierseksjonsloven §§ 57 og 58, evt. vedtektene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nb-NO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nb-NO" dirty="0"/>
              <a:t>Boligaksjeselskap § 6-12</a:t>
            </a: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nb-NO" dirty="0">
                <a:solidFill>
                  <a:schemeClr val="tx1"/>
                </a:solidFill>
              </a:rPr>
              <a:t>Aksjelovens bestemmelser</a:t>
            </a: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nb-NO" dirty="0">
                <a:solidFill>
                  <a:schemeClr val="tx1"/>
                </a:solidFill>
              </a:rPr>
              <a:t>Vedtekter som er tilpasset borettslagsreglene</a:t>
            </a:r>
          </a:p>
          <a:p>
            <a:endParaRPr lang="nb-NO" dirty="0"/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8C235F92-20E1-90DE-CBDE-B80580FC0F3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58460563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8340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115009-7782-B8C8-22A0-00CD96970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Begrensninger i styrets kompetanse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5AD1B5-6C43-2AC6-F67C-780B83259C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marR="0" lvl="0" indent="0" algn="l" defTabSz="519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66091"/>
              </a:buClr>
              <a:buSzTx/>
              <a:buNone/>
              <a:tabLst/>
              <a:defRPr/>
            </a:pPr>
            <a:r>
              <a:rPr kumimoji="0" lang="nb-NO" altLang="nb-NO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Brl. § 8-9, Esl. §§ 49 og 50</a:t>
            </a:r>
          </a:p>
          <a:p>
            <a:pPr marL="0" marR="0" lvl="0" indent="0" algn="l" defTabSz="519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66091"/>
              </a:buClr>
              <a:buSzTx/>
              <a:buNone/>
              <a:tabLst/>
              <a:defRPr/>
            </a:pPr>
            <a:endParaRPr lang="nb-NO" altLang="nb-NO" sz="3200" dirty="0">
              <a:solidFill>
                <a:schemeClr val="tx1"/>
              </a:solidFill>
              <a:latin typeface="Calibri"/>
            </a:endParaRPr>
          </a:p>
          <a:p>
            <a:pPr marL="0" marR="0" lvl="0" indent="0" algn="l" defTabSz="519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66091"/>
              </a:buClr>
              <a:buSzTx/>
              <a:buNone/>
              <a:tabLst/>
              <a:defRPr/>
            </a:pPr>
            <a:r>
              <a:rPr kumimoji="0" lang="nb-NO" altLang="nb-NO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Begrensning etter loven:</a:t>
            </a:r>
          </a:p>
          <a:p>
            <a:pPr marL="844550" marR="0" lvl="1" indent="-323850" algn="l" defTabSz="519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6609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Ombygging, påbygging eller andre endringer av bygg eller grunn som etter tilhøva i laget går ut over vanlig forvaltning og </a:t>
            </a:r>
            <a:r>
              <a:rPr kumimoji="0" lang="nb-NO" altLang="nb-NO" sz="23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vedlikehald</a:t>
            </a:r>
            <a:endParaRPr kumimoji="0" lang="nb-NO" altLang="nb-NO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44550" marR="0" lvl="1" indent="-323850" algn="l" defTabSz="519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6609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altLang="nb-NO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44550" marR="0" lvl="1" indent="-323850" algn="l" defTabSz="519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6609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Å </a:t>
            </a:r>
            <a:r>
              <a:rPr kumimoji="0" lang="nb-NO" altLang="nb-NO" sz="23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auke</a:t>
            </a:r>
            <a:r>
              <a:rPr kumimoji="0" lang="nb-NO" altLang="nb-NO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b-NO" altLang="nb-NO" sz="23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talet</a:t>
            </a:r>
            <a:r>
              <a:rPr kumimoji="0" lang="nb-NO" altLang="nb-NO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på andeler eller å knytte andeler til </a:t>
            </a:r>
            <a:r>
              <a:rPr kumimoji="0" lang="nb-NO" altLang="nb-NO" sz="23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bustader</a:t>
            </a:r>
            <a:r>
              <a:rPr kumimoji="0" lang="nb-NO" altLang="nb-NO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som før har </a:t>
            </a:r>
            <a:r>
              <a:rPr kumimoji="0" lang="nb-NO" altLang="nb-NO" sz="23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vore</a:t>
            </a:r>
            <a:r>
              <a:rPr kumimoji="0" lang="nb-NO" altLang="nb-NO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tenkt brukt til </a:t>
            </a:r>
            <a:r>
              <a:rPr kumimoji="0" lang="nb-NO" altLang="nb-NO" sz="23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utleige</a:t>
            </a:r>
            <a:r>
              <a:rPr kumimoji="0" lang="nb-NO" altLang="nb-NO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nb-NO" altLang="nb-NO" sz="23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jfr</a:t>
            </a:r>
            <a:r>
              <a:rPr kumimoji="0" lang="nb-NO" altLang="nb-NO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§ 3-2 andre ledd.</a:t>
            </a:r>
          </a:p>
          <a:p>
            <a:pPr marL="844550" marR="0" lvl="1" indent="-323850" algn="l" defTabSz="519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6609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altLang="nb-NO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44550" marR="0" lvl="1" indent="-323850" algn="l" defTabSz="519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6609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 eller kjøp av fast </a:t>
            </a:r>
            <a:r>
              <a:rPr kumimoji="0" lang="nb-NO" altLang="nb-NO" sz="23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eigedom</a:t>
            </a:r>
            <a:endParaRPr kumimoji="0" lang="nb-NO" altLang="nb-NO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20700" marR="0" lvl="1" indent="0" algn="l" defTabSz="519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66091"/>
              </a:buClr>
              <a:buSzTx/>
              <a:buNone/>
              <a:tabLst/>
              <a:defRPr/>
            </a:pPr>
            <a:endParaRPr kumimoji="0" lang="nb-NO" altLang="nb-NO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44550" marR="0" lvl="1" indent="-323850" algn="l" defTabSz="519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6609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Å ta opp lån som skal </a:t>
            </a:r>
            <a:r>
              <a:rPr kumimoji="0" lang="nb-NO" altLang="nb-NO" sz="23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sikrast</a:t>
            </a:r>
            <a:r>
              <a:rPr kumimoji="0" lang="nb-NO" altLang="nb-NO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med pant med prioritet framfor </a:t>
            </a:r>
            <a:r>
              <a:rPr kumimoji="0" lang="nb-NO" altLang="nb-NO" sz="23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innskota</a:t>
            </a:r>
            <a:endParaRPr kumimoji="0" lang="nb-NO" altLang="nb-NO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E04A38F-9123-B78E-7070-D205DA6A1D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nb-NO" altLang="nb-NO" dirty="0">
                <a:solidFill>
                  <a:schemeClr val="tx1"/>
                </a:solidFill>
              </a:rPr>
              <a:t>Andre rettslige disposisjoner over fast </a:t>
            </a:r>
            <a:r>
              <a:rPr lang="nb-NO" altLang="nb-NO" dirty="0" err="1">
                <a:solidFill>
                  <a:schemeClr val="tx1"/>
                </a:solidFill>
              </a:rPr>
              <a:t>eigedom</a:t>
            </a:r>
            <a:r>
              <a:rPr lang="nb-NO" altLang="nb-NO" dirty="0">
                <a:solidFill>
                  <a:schemeClr val="tx1"/>
                </a:solidFill>
              </a:rPr>
              <a:t> som går ut over vanlig forvaltning</a:t>
            </a:r>
          </a:p>
          <a:p>
            <a:pPr marL="457200" lvl="1" indent="0">
              <a:buNone/>
            </a:pPr>
            <a:endParaRPr lang="nb-NO" altLang="nb-NO" dirty="0">
              <a:solidFill>
                <a:schemeClr val="tx1"/>
              </a:solidFill>
            </a:endParaRPr>
          </a:p>
          <a:p>
            <a:pPr lvl="1"/>
            <a:r>
              <a:rPr lang="nb-NO" altLang="nb-NO" dirty="0">
                <a:solidFill>
                  <a:schemeClr val="tx1"/>
                </a:solidFill>
              </a:rPr>
              <a:t>Tiltak elles som går ut over vanlig forvaltning, når tiltak fører med seg økonomisk ansvar eller utlegg for laget på </a:t>
            </a:r>
            <a:r>
              <a:rPr lang="nb-NO" altLang="nb-NO" dirty="0" err="1">
                <a:solidFill>
                  <a:schemeClr val="tx1"/>
                </a:solidFill>
              </a:rPr>
              <a:t>meir</a:t>
            </a:r>
            <a:r>
              <a:rPr lang="nb-NO" altLang="nb-NO" dirty="0">
                <a:solidFill>
                  <a:schemeClr val="tx1"/>
                </a:solidFill>
              </a:rPr>
              <a:t> enn fem prosent av dei årlige felleskostnadene</a:t>
            </a:r>
          </a:p>
          <a:p>
            <a:pPr lvl="1"/>
            <a:endParaRPr lang="nb-NO" altLang="nb-NO" dirty="0">
              <a:solidFill>
                <a:schemeClr val="tx1"/>
              </a:solidFill>
            </a:endParaRPr>
          </a:p>
          <a:p>
            <a:pPr lvl="1"/>
            <a:r>
              <a:rPr lang="nb-NO" altLang="nb-NO" dirty="0">
                <a:solidFill>
                  <a:schemeClr val="tx1"/>
                </a:solidFill>
              </a:rPr>
              <a:t>Esl § 50 har bestemmelse om at bomiljøtiltak skal behandles av årsmøte selv om det ikke utgjør økonomisk utlegg på mer 5% også, men om det er under 5% kreves det kun simpelt flertall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8970265"/>
      </p:ext>
    </p:extLst>
  </p:cSld>
  <p:clrMapOvr>
    <a:masterClrMapping/>
  </p:clrMapOvr>
</p:sld>
</file>

<file path=ppt/theme/theme1.xml><?xml version="1.0" encoding="utf-8"?>
<a:theme xmlns:a="http://schemas.openxmlformats.org/drawingml/2006/main" name="5 Blå slides med verdi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 Hvit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 Blå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 Turkise slides med verdi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 Turkis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 Hvite slides med verdi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2D9E288FED8FF469D7A04EBF477C805" ma:contentTypeVersion="9" ma:contentTypeDescription="Opprett et nytt dokument." ma:contentTypeScope="" ma:versionID="ae0a9214725cae76e4d5513748fcf6d6">
  <xsd:schema xmlns:xsd="http://www.w3.org/2001/XMLSchema" xmlns:xs="http://www.w3.org/2001/XMLSchema" xmlns:p="http://schemas.microsoft.com/office/2006/metadata/properties" xmlns:ns2="800713b8-620c-47b0-9557-e6431d729d58" xmlns:ns3="c2adb4dd-49e2-4c56-bd8f-577ee6ab5e9b" targetNamespace="http://schemas.microsoft.com/office/2006/metadata/properties" ma:root="true" ma:fieldsID="5c85a968889245bb13b0a49d6c53b22a" ns2:_="" ns3:_="">
    <xsd:import namespace="800713b8-620c-47b0-9557-e6431d729d58"/>
    <xsd:import namespace="c2adb4dd-49e2-4c56-bd8f-577ee6ab5e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0713b8-620c-47b0-9557-e6431d729d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adb4dd-49e2-4c56-bd8f-577ee6ab5e9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BEE596-F38A-497F-BB84-C57945A028F0}"/>
</file>

<file path=customXml/itemProps2.xml><?xml version="1.0" encoding="utf-8"?>
<ds:datastoreItem xmlns:ds="http://schemas.openxmlformats.org/officeDocument/2006/customXml" ds:itemID="{2E8557D4-7579-44FE-AFB1-EDDA50A34B56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60805f55-6853-4de8-a077-f059ca152f5a"/>
    <ds:schemaRef ds:uri="http://schemas.microsoft.com/office/infopath/2007/PartnerControls"/>
    <ds:schemaRef ds:uri="http://purl.org/dc/terms/"/>
    <ds:schemaRef ds:uri="1c60a055-4a76-4341-ab5b-bace46de8c1e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DFBE3EC-C01F-4BF9-BA66-DF580DC7E0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11011</TotalTime>
  <Words>1048</Words>
  <Application>Microsoft Office PowerPoint</Application>
  <PresentationFormat>Widescreen</PresentationFormat>
  <Paragraphs>203</Paragraphs>
  <Slides>21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6</vt:i4>
      </vt:variant>
      <vt:variant>
        <vt:lpstr>Lysbildetitler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5 Blå slides med verdier</vt:lpstr>
      <vt:lpstr>2 Hvite slides</vt:lpstr>
      <vt:lpstr>6 Blå slides</vt:lpstr>
      <vt:lpstr>3 Turkise slides med verdier</vt:lpstr>
      <vt:lpstr>4 Turkise slides</vt:lpstr>
      <vt:lpstr>1 Hvite slides med verdier</vt:lpstr>
      <vt:lpstr>PRAKTISK STYREARBEID</vt:lpstr>
      <vt:lpstr>Styrevervet</vt:lpstr>
      <vt:lpstr>Organisering av styrearbeidet</vt:lpstr>
      <vt:lpstr>Styremøtet</vt:lpstr>
      <vt:lpstr>Behandling av saker i styremøtet</vt:lpstr>
      <vt:lpstr>Inhabilitet jf. brl. §§ 8-14 og 8-15</vt:lpstr>
      <vt:lpstr>Taushetsplikt, jf. brl. § 13-1</vt:lpstr>
      <vt:lpstr>Styrets kompetanse</vt:lpstr>
      <vt:lpstr>Begrensninger i styrets kompetanse</vt:lpstr>
      <vt:lpstr>Andre begrensninger?</vt:lpstr>
      <vt:lpstr>Hva om styret handler utover sitt myndighetsområde?</vt:lpstr>
      <vt:lpstr>Styreansvaret</vt:lpstr>
      <vt:lpstr>Klagesaker</vt:lpstr>
      <vt:lpstr>Prinsipper ved klagesaksbehandling</vt:lpstr>
      <vt:lpstr>Behandling av klagen</vt:lpstr>
      <vt:lpstr>Klage/advarsel til påklagde fra styret</vt:lpstr>
      <vt:lpstr>Sanksjoner ved mislighold</vt:lpstr>
      <vt:lpstr>Styrets kommunikasjon med beboere</vt:lpstr>
      <vt:lpstr>Styreportalen</vt:lpstr>
      <vt:lpstr>PowerPoint-presentasjon</vt:lpstr>
      <vt:lpstr>Takk for oss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Maren Bjørnstad</dc:creator>
  <cp:lastModifiedBy>Inger-Lise Oen Hellesund Sæle</cp:lastModifiedBy>
  <cp:revision>119</cp:revision>
  <cp:lastPrinted>2023-08-30T13:07:23Z</cp:lastPrinted>
  <dcterms:created xsi:type="dcterms:W3CDTF">2022-01-14T08:26:13Z</dcterms:created>
  <dcterms:modified xsi:type="dcterms:W3CDTF">2023-10-20T07:41:09Z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0x010100E2D9E288FED8FF469D7A04EBF477C805</vt:lpwstr>
  </property>
  <property fmtid="{D5CDD505-2E9C-101B-9397-08002B2CF9AE}" pid="3" name="MediaServiceImageTags">
    <vt:lpwstr/>
  </property>
</Properties>
</file>